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3" r:id="rId4"/>
    <p:sldId id="258" r:id="rId5"/>
    <p:sldId id="259" r:id="rId6"/>
    <p:sldId id="264" r:id="rId7"/>
    <p:sldId id="260" r:id="rId8"/>
    <p:sldId id="261"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nl-NL"/>
              <a:t>Klik om stijl te bewerken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88D00E33-60B3-4882-8224-23F7A406796F}" type="datetimeFigureOut">
              <a:rPr lang="nl-NL" smtClean="0"/>
              <a:t>4-4-2021</a:t>
            </a:fld>
            <a:endParaRPr lang="nl-NL"/>
          </a:p>
        </p:txBody>
      </p:sp>
      <p:sp>
        <p:nvSpPr>
          <p:cNvPr id="5" name="Footer Placeholder 4"/>
          <p:cNvSpPr>
            <a:spLocks noGrp="1"/>
          </p:cNvSpPr>
          <p:nvPr>
            <p:ph type="ftr" sz="quarter" idx="11"/>
          </p:nvPr>
        </p:nvSpPr>
        <p:spPr>
          <a:xfrm>
            <a:off x="1371600" y="4323845"/>
            <a:ext cx="6400800" cy="365125"/>
          </a:xfrm>
        </p:spPr>
        <p:txBody>
          <a:bodyPr/>
          <a:lstStyle/>
          <a:p>
            <a:endParaRPr lang="nl-NL"/>
          </a:p>
        </p:txBody>
      </p:sp>
      <p:sp>
        <p:nvSpPr>
          <p:cNvPr id="6" name="Slide Number Placeholder 5"/>
          <p:cNvSpPr>
            <a:spLocks noGrp="1"/>
          </p:cNvSpPr>
          <p:nvPr>
            <p:ph type="sldNum" sz="quarter" idx="12"/>
          </p:nvPr>
        </p:nvSpPr>
        <p:spPr>
          <a:xfrm>
            <a:off x="8077200" y="1430866"/>
            <a:ext cx="2743200" cy="365125"/>
          </a:xfrm>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308755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8D00E33-60B3-4882-8224-23F7A406796F}" type="datetimeFigureOut">
              <a:rPr lang="nl-NL" smtClean="0"/>
              <a:t>4-4-2021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1632890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el en bijschrif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nl-NL"/>
              <a:t>Klik om stijl te bewerken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88D00E33-60B3-4882-8224-23F7A406796F}" type="datetimeFigureOut">
              <a:rPr lang="nl-NL" smtClean="0"/>
              <a:t>4-4-2021</a:t>
            </a:fld>
            <a:endParaRPr lang="nl-NL"/>
          </a:p>
        </p:txBody>
      </p:sp>
      <p:sp>
        <p:nvSpPr>
          <p:cNvPr id="6" name="Footer Placeholder 5"/>
          <p:cNvSpPr>
            <a:spLocks noGrp="1"/>
          </p:cNvSpPr>
          <p:nvPr>
            <p:ph type="ftr" sz="quarter" idx="11"/>
          </p:nvPr>
        </p:nvSpPr>
        <p:spPr>
          <a:xfrm>
            <a:off x="685800" y="379941"/>
            <a:ext cx="6991492" cy="365125"/>
          </a:xfrm>
        </p:spPr>
        <p:txBody>
          <a:bodyPr/>
          <a:lstStyle/>
          <a:p>
            <a:endParaRPr lang="nl-NL"/>
          </a:p>
        </p:txBody>
      </p:sp>
      <p:sp>
        <p:nvSpPr>
          <p:cNvPr id="7" name="Slide Number Placeholder 6"/>
          <p:cNvSpPr>
            <a:spLocks noGrp="1"/>
          </p:cNvSpPr>
          <p:nvPr>
            <p:ph type="sldNum" sz="quarter" idx="12"/>
          </p:nvPr>
        </p:nvSpPr>
        <p:spPr>
          <a:xfrm>
            <a:off x="10862452" y="381000"/>
            <a:ext cx="643748" cy="365125"/>
          </a:xfrm>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4461733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eraat met bijschrift">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nl-NL"/>
              <a:t>Klik om stijl te bewerken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88D00E33-60B3-4882-8224-23F7A406796F}" type="datetimeFigureOut">
              <a:rPr lang="nl-NL" smtClean="0"/>
              <a:t>4-4-2021</a:t>
            </a:fld>
            <a:endParaRPr lang="nl-NL"/>
          </a:p>
        </p:txBody>
      </p:sp>
      <p:sp>
        <p:nvSpPr>
          <p:cNvPr id="6" name="Footer Placeholder 5"/>
          <p:cNvSpPr>
            <a:spLocks noGrp="1"/>
          </p:cNvSpPr>
          <p:nvPr>
            <p:ph type="ftr" sz="quarter" idx="11"/>
          </p:nvPr>
        </p:nvSpPr>
        <p:spPr>
          <a:xfrm>
            <a:off x="685800" y="379941"/>
            <a:ext cx="6991492" cy="365125"/>
          </a:xfrm>
        </p:spPr>
        <p:txBody>
          <a:bodyPr/>
          <a:lstStyle/>
          <a:p>
            <a:endParaRPr lang="nl-NL"/>
          </a:p>
        </p:txBody>
      </p:sp>
      <p:sp>
        <p:nvSpPr>
          <p:cNvPr id="7" name="Slide Number Placeholder 6"/>
          <p:cNvSpPr>
            <a:spLocks noGrp="1"/>
          </p:cNvSpPr>
          <p:nvPr>
            <p:ph type="sldNum" sz="quarter" idx="12"/>
          </p:nvPr>
        </p:nvSpPr>
        <p:spPr>
          <a:xfrm>
            <a:off x="10862452" y="381000"/>
            <a:ext cx="643748" cy="365125"/>
          </a:xfrm>
        </p:spPr>
        <p:txBody>
          <a:bodyPr/>
          <a:lstStyle/>
          <a:p>
            <a:fld id="{FA0A0EE8-706E-4C7A-A7E2-02AC431DA737}" type="slidenum">
              <a:rPr lang="nl-NL" smtClean="0"/>
              <a:t>‹nr.›</a:t>
            </a:fld>
            <a:endParaRPr lang="nl-NL"/>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15777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amkaartj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nl-NL"/>
              <a:t>Klik om stijl te bewerken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88D00E33-60B3-4882-8224-23F7A406796F}" type="datetimeFigureOut">
              <a:rPr lang="nl-NL" smtClean="0"/>
              <a:t>4-4-2021</a:t>
            </a:fld>
            <a:endParaRPr lang="nl-NL"/>
          </a:p>
        </p:txBody>
      </p:sp>
      <p:sp>
        <p:nvSpPr>
          <p:cNvPr id="6" name="Footer Placeholder 5"/>
          <p:cNvSpPr>
            <a:spLocks noGrp="1"/>
          </p:cNvSpPr>
          <p:nvPr>
            <p:ph type="ftr" sz="quarter" idx="11"/>
          </p:nvPr>
        </p:nvSpPr>
        <p:spPr>
          <a:xfrm>
            <a:off x="685800" y="378883"/>
            <a:ext cx="6991492" cy="365125"/>
          </a:xfrm>
        </p:spPr>
        <p:txBody>
          <a:bodyPr/>
          <a:lstStyle/>
          <a:p>
            <a:endParaRPr lang="nl-NL"/>
          </a:p>
        </p:txBody>
      </p:sp>
      <p:sp>
        <p:nvSpPr>
          <p:cNvPr id="7" name="Slide Number Placeholder 6"/>
          <p:cNvSpPr>
            <a:spLocks noGrp="1"/>
          </p:cNvSpPr>
          <p:nvPr>
            <p:ph type="sldNum" sz="quarter" idx="12"/>
          </p:nvPr>
        </p:nvSpPr>
        <p:spPr>
          <a:xfrm>
            <a:off x="10862452" y="381000"/>
            <a:ext cx="643748" cy="365125"/>
          </a:xfrm>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1262455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nl-NL"/>
              <a:t>Klik om stijl te bewerken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88D00E33-60B3-4882-8224-23F7A406796F}" type="datetimeFigureOut">
              <a:rPr lang="nl-NL" smtClean="0"/>
              <a:t>4-4-2021</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31589653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nl-NL"/>
              <a:t>Klik om stijl te bewerken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88D00E33-60B3-4882-8224-23F7A406796F}" type="datetimeFigureOut">
              <a:rPr lang="nl-NL" smtClean="0"/>
              <a:t>4-4-2021</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1284624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8D00E33-60B3-4882-8224-23F7A406796F}" type="datetimeFigureOut">
              <a:rPr lang="nl-NL" smtClean="0"/>
              <a:t>4-4-2021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30650848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nl-NL"/>
              <a:t>Klik om stijl te bewerken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88D00E33-60B3-4882-8224-23F7A406796F}" type="datetimeFigureOut">
              <a:rPr lang="nl-NL" smtClean="0"/>
              <a:t>4-4-2021</a:t>
            </a:fld>
            <a:endParaRPr lang="nl-NL"/>
          </a:p>
        </p:txBody>
      </p:sp>
      <p:sp>
        <p:nvSpPr>
          <p:cNvPr id="5" name="Footer Placeholder 4"/>
          <p:cNvSpPr>
            <a:spLocks noGrp="1"/>
          </p:cNvSpPr>
          <p:nvPr>
            <p:ph type="ftr" sz="quarter" idx="11"/>
          </p:nvPr>
        </p:nvSpPr>
        <p:spPr>
          <a:xfrm>
            <a:off x="685800" y="381000"/>
            <a:ext cx="6991492" cy="365125"/>
          </a:xfrm>
        </p:spPr>
        <p:txBody>
          <a:bodyPr/>
          <a:lstStyle/>
          <a:p>
            <a:endParaRPr lang="nl-NL"/>
          </a:p>
        </p:txBody>
      </p:sp>
      <p:sp>
        <p:nvSpPr>
          <p:cNvPr id="6" name="Slide Number Placeholder 5"/>
          <p:cNvSpPr>
            <a:spLocks noGrp="1"/>
          </p:cNvSpPr>
          <p:nvPr>
            <p:ph type="sldNum" sz="quarter" idx="12"/>
          </p:nvPr>
        </p:nvSpPr>
        <p:spPr>
          <a:xfrm>
            <a:off x="10862452" y="381000"/>
            <a:ext cx="643748" cy="365125"/>
          </a:xfrm>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274375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88D00E33-60B3-4882-8224-23F7A406796F}" type="datetimeFigureOut">
              <a:rPr lang="nl-NL" smtClean="0"/>
              <a:t>4-4-2021</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33519540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nl-NL"/>
              <a:t>Klik om stijl te bewerken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88D00E33-60B3-4882-8224-23F7A406796F}" type="datetimeFigureOut">
              <a:rPr lang="nl-NL" smtClean="0"/>
              <a:t>4-4-2021</a:t>
            </a:fld>
            <a:endParaRPr lang="nl-NL"/>
          </a:p>
        </p:txBody>
      </p:sp>
      <p:sp>
        <p:nvSpPr>
          <p:cNvPr id="5" name="Footer Placeholder 4"/>
          <p:cNvSpPr>
            <a:spLocks noGrp="1"/>
          </p:cNvSpPr>
          <p:nvPr>
            <p:ph type="ftr" sz="quarter" idx="11"/>
          </p:nvPr>
        </p:nvSpPr>
        <p:spPr>
          <a:xfrm>
            <a:off x="685800" y="381001"/>
            <a:ext cx="6991492" cy="364065"/>
          </a:xfrm>
        </p:spPr>
        <p:txBody>
          <a:bodyPr/>
          <a:lstStyle/>
          <a:p>
            <a:endParaRPr lang="nl-NL"/>
          </a:p>
        </p:txBody>
      </p:sp>
      <p:sp>
        <p:nvSpPr>
          <p:cNvPr id="6" name="Slide Number Placeholder 5"/>
          <p:cNvSpPr>
            <a:spLocks noGrp="1"/>
          </p:cNvSpPr>
          <p:nvPr>
            <p:ph type="sldNum" sz="quarter" idx="12"/>
          </p:nvPr>
        </p:nvSpPr>
        <p:spPr>
          <a:xfrm>
            <a:off x="10862452" y="381000"/>
            <a:ext cx="643748" cy="365125"/>
          </a:xfrm>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40920524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88D00E33-60B3-4882-8224-23F7A406796F}" type="datetimeFigureOut">
              <a:rPr lang="nl-NL" smtClean="0"/>
              <a:t>4-4-2021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33414158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nl-NL"/>
              <a:t>Klik om stijl te bewerken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85800" y="3132666"/>
            <a:ext cx="5311775" cy="3086019"/>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72200" y="3132666"/>
            <a:ext cx="5334000" cy="3086019"/>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88D00E33-60B3-4882-8224-23F7A406796F}" type="datetimeFigureOut">
              <a:rPr lang="nl-NL" smtClean="0"/>
              <a:t>4-4-2021</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2702508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88D00E33-60B3-4882-8224-23F7A406796F}" type="datetimeFigureOut">
              <a:rPr lang="nl-NL" smtClean="0"/>
              <a:t>4-4-2021</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2952262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D00E33-60B3-4882-8224-23F7A406796F}" type="datetimeFigureOut">
              <a:rPr lang="nl-NL" smtClean="0"/>
              <a:t>4-4-2021</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1622487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nl-NL"/>
              <a:t>Klik om stijl te bewerken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8D00E33-60B3-4882-8224-23F7A406796F}" type="datetimeFigureOut">
              <a:rPr lang="nl-NL" smtClean="0"/>
              <a:t>4-4-2021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105542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88D00E33-60B3-4882-8224-23F7A406796F}" type="datetimeFigureOut">
              <a:rPr lang="nl-NL" smtClean="0"/>
              <a:t>4-4-2021</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FA0A0EE8-706E-4C7A-A7E2-02AC431DA737}" type="slidenum">
              <a:rPr lang="nl-NL" smtClean="0"/>
              <a:t>‹nr.›</a:t>
            </a:fld>
            <a:endParaRPr lang="nl-NL"/>
          </a:p>
        </p:txBody>
      </p:sp>
    </p:spTree>
    <p:extLst>
      <p:ext uri="{BB962C8B-B14F-4D97-AF65-F5344CB8AC3E}">
        <p14:creationId xmlns:p14="http://schemas.microsoft.com/office/powerpoint/2010/main" val="338357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8D00E33-60B3-4882-8224-23F7A406796F}" type="datetimeFigureOut">
              <a:rPr lang="nl-NL" smtClean="0"/>
              <a:t>4-4-2021</a:t>
            </a:fld>
            <a:endParaRPr lang="nl-NL"/>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FA0A0EE8-706E-4C7A-A7E2-02AC431DA737}" type="slidenum">
              <a:rPr lang="nl-NL" smtClean="0"/>
              <a:t>‹nr.›</a:t>
            </a:fld>
            <a:endParaRPr lang="nl-NL"/>
          </a:p>
        </p:txBody>
      </p:sp>
    </p:spTree>
    <p:extLst>
      <p:ext uri="{BB962C8B-B14F-4D97-AF65-F5344CB8AC3E}">
        <p14:creationId xmlns:p14="http://schemas.microsoft.com/office/powerpoint/2010/main" val="369394656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48FA37-9BC4-408C-B754-032D1D98A51F}"/>
              </a:ext>
            </a:extLst>
          </p:cNvPr>
          <p:cNvSpPr>
            <a:spLocks noGrp="1"/>
          </p:cNvSpPr>
          <p:nvPr>
            <p:ph type="ctrTitle"/>
          </p:nvPr>
        </p:nvSpPr>
        <p:spPr/>
        <p:txBody>
          <a:bodyPr/>
          <a:lstStyle/>
          <a:p>
            <a:r>
              <a:rPr lang="nl-NL" dirty="0"/>
              <a:t>Kinderen met trauma’s</a:t>
            </a:r>
          </a:p>
        </p:txBody>
      </p:sp>
      <p:sp>
        <p:nvSpPr>
          <p:cNvPr id="3" name="Ondertitel 2">
            <a:extLst>
              <a:ext uri="{FF2B5EF4-FFF2-40B4-BE49-F238E27FC236}">
                <a16:creationId xmlns:a16="http://schemas.microsoft.com/office/drawing/2014/main" id="{F6B7C797-E244-477F-9E09-3525069DA7EA}"/>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563851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E4B54929-8B3D-41EC-A885-3CD2B887FF20}"/>
              </a:ext>
            </a:extLst>
          </p:cNvPr>
          <p:cNvSpPr/>
          <p:nvPr/>
        </p:nvSpPr>
        <p:spPr>
          <a:xfrm>
            <a:off x="2730335" y="923850"/>
            <a:ext cx="6731330" cy="923330"/>
          </a:xfrm>
          <a:prstGeom prst="rect">
            <a:avLst/>
          </a:prstGeom>
          <a:noFill/>
        </p:spPr>
        <p:txBody>
          <a:bodyPr wrap="none" lIns="91440" tIns="45720" rIns="91440" bIns="45720">
            <a:spAutoFit/>
          </a:bodyPr>
          <a:lstStyle/>
          <a:p>
            <a:pPr algn="ctr"/>
            <a:r>
              <a:rPr lang="nl-NL" sz="5400" b="0" cap="none" spc="0" dirty="0">
                <a:ln w="0"/>
                <a:solidFill>
                  <a:schemeClr val="accent1"/>
                </a:solidFill>
                <a:effectLst>
                  <a:outerShdw blurRad="38100" dist="25400" dir="5400000" algn="ctr" rotWithShape="0">
                    <a:srgbClr val="6E747A">
                      <a:alpha val="43000"/>
                    </a:srgbClr>
                  </a:outerShdw>
                </a:effectLst>
              </a:rPr>
              <a:t>Wat is een trauma?</a:t>
            </a:r>
          </a:p>
        </p:txBody>
      </p:sp>
      <p:sp>
        <p:nvSpPr>
          <p:cNvPr id="3" name="Rechthoek 2">
            <a:extLst>
              <a:ext uri="{FF2B5EF4-FFF2-40B4-BE49-F238E27FC236}">
                <a16:creationId xmlns:a16="http://schemas.microsoft.com/office/drawing/2014/main" id="{9D244FDD-B3DD-4EDA-81A2-86E0521CEF99}"/>
              </a:ext>
            </a:extLst>
          </p:cNvPr>
          <p:cNvSpPr/>
          <p:nvPr/>
        </p:nvSpPr>
        <p:spPr>
          <a:xfrm>
            <a:off x="2896927" y="2240831"/>
            <a:ext cx="7280742" cy="3693319"/>
          </a:xfrm>
          <a:prstGeom prst="rect">
            <a:avLst/>
          </a:prstGeom>
        </p:spPr>
        <p:txBody>
          <a:bodyPr wrap="square">
            <a:spAutoFit/>
          </a:bodyPr>
          <a:lstStyle/>
          <a:p>
            <a:pPr marL="285750" indent="-285750">
              <a:buFont typeface="Arial" panose="020B0604020202020204" pitchFamily="34" charset="0"/>
              <a:buChar char="•"/>
            </a:pPr>
            <a:r>
              <a:rPr lang="nl-NL" dirty="0">
                <a:latin typeface="FrutigerLTPro-Light"/>
              </a:rPr>
              <a:t>Ongewone, ook negatieve gebeurtenissen horen bij het leven van een kind; als ze er jong mee leren omgaan, zijn ze in hun toekomst beter opgewassen tegen moeilijke omstandigheden. </a:t>
            </a:r>
          </a:p>
          <a:p>
            <a:pPr marL="285750" indent="-285750">
              <a:buFont typeface="Arial" panose="020B0604020202020204" pitchFamily="34" charset="0"/>
              <a:buChar char="•"/>
            </a:pPr>
            <a:endParaRPr lang="nl-NL" dirty="0">
              <a:latin typeface="FrutigerLTPro-Light"/>
            </a:endParaRPr>
          </a:p>
          <a:p>
            <a:pPr marL="285750" indent="-285750">
              <a:buFont typeface="Arial" panose="020B0604020202020204" pitchFamily="34" charset="0"/>
              <a:buChar char="•"/>
            </a:pPr>
            <a:r>
              <a:rPr lang="nl-NL" dirty="0">
                <a:latin typeface="FrutigerLTPro-Light"/>
              </a:rPr>
              <a:t>Zodra het kind psychische klachten ontwikkelt na aanleiding van een schokkende gebeurtenis, kan sprake zijn van een psychotrauma. De term ‘trauma’ wordt zowel gebruikt voor de schokkende gebeurtenis (het incident) als voor de psychische reactie op die gebeurtenis</a:t>
            </a:r>
          </a:p>
          <a:p>
            <a:pPr marL="285750" indent="-285750">
              <a:buFont typeface="Arial" panose="020B0604020202020204" pitchFamily="34" charset="0"/>
              <a:buChar char="•"/>
            </a:pPr>
            <a:endParaRPr lang="nl-NL" dirty="0">
              <a:latin typeface="FrutigerLTPro-Light"/>
            </a:endParaRPr>
          </a:p>
          <a:p>
            <a:pPr>
              <a:buFont typeface="Arial" panose="020B0604020202020204" pitchFamily="34" charset="0"/>
              <a:buChar char="•"/>
            </a:pPr>
            <a:r>
              <a:rPr lang="nl-NL" dirty="0">
                <a:latin typeface="FrutigerLTPro-Light"/>
              </a:rPr>
              <a:t>   Het is het gevolg van (een) schokkende gebeurtenis(sen).</a:t>
            </a:r>
          </a:p>
          <a:p>
            <a:pPr>
              <a:buFont typeface="Arial" panose="020B0604020202020204" pitchFamily="34" charset="0"/>
              <a:buChar char="•"/>
            </a:pPr>
            <a:r>
              <a:rPr lang="nl-NL" dirty="0">
                <a:latin typeface="FrutigerLTPro-Light"/>
              </a:rPr>
              <a:t>    Het uit zich in psychische klachten, overweldigende emoties (</a:t>
            </a:r>
            <a:r>
              <a:rPr lang="nl-NL" i="1" dirty="0">
                <a:latin typeface="FrutigerLTPro-Light"/>
              </a:rPr>
              <a:t>stress</a:t>
            </a:r>
            <a:r>
              <a:rPr lang="nl-NL" dirty="0">
                <a:latin typeface="FrutigerLTPro-Light"/>
              </a:rPr>
              <a:t>) en     </a:t>
            </a:r>
          </a:p>
          <a:p>
            <a:pPr>
              <a:buFont typeface="Arial" panose="020B0604020202020204" pitchFamily="34" charset="0"/>
              <a:buChar char="•"/>
            </a:pPr>
            <a:r>
              <a:rPr lang="nl-NL" dirty="0">
                <a:latin typeface="FrutigerLTPro-Light"/>
              </a:rPr>
              <a:t>    vaak ook lichamelijke effecten.</a:t>
            </a:r>
          </a:p>
          <a:p>
            <a:pPr marL="285750" indent="-285750">
              <a:buFont typeface="Arial" panose="020B0604020202020204" pitchFamily="34" charset="0"/>
              <a:buChar char="•"/>
            </a:pPr>
            <a:endParaRPr lang="nl-NL" dirty="0"/>
          </a:p>
        </p:txBody>
      </p:sp>
    </p:spTree>
    <p:extLst>
      <p:ext uri="{BB962C8B-B14F-4D97-AF65-F5344CB8AC3E}">
        <p14:creationId xmlns:p14="http://schemas.microsoft.com/office/powerpoint/2010/main" val="10706773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1" name="Picture 70">
            <a:extLst>
              <a:ext uri="{FF2B5EF4-FFF2-40B4-BE49-F238E27FC236}">
                <a16:creationId xmlns:a16="http://schemas.microsoft.com/office/drawing/2014/main" id="{CFD580F5-E7BF-4C1D-BEFD-4A4601EBA8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73" name="Rectangle 72">
            <a:extLst>
              <a:ext uri="{FF2B5EF4-FFF2-40B4-BE49-F238E27FC236}">
                <a16:creationId xmlns:a16="http://schemas.microsoft.com/office/drawing/2014/main" id="{B8E41B83-C09C-4859-AB94-511A2C0BBE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5" name="Picture 74">
            <a:extLst>
              <a:ext uri="{FF2B5EF4-FFF2-40B4-BE49-F238E27FC236}">
                <a16:creationId xmlns:a16="http://schemas.microsoft.com/office/drawing/2014/main" id="{39E05C4E-6F76-43EC-9537-2BA7871BBE0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Rechthoek 1">
            <a:extLst>
              <a:ext uri="{FF2B5EF4-FFF2-40B4-BE49-F238E27FC236}">
                <a16:creationId xmlns:a16="http://schemas.microsoft.com/office/drawing/2014/main" id="{AF0C2EA4-75C6-4627-9A92-E773C086736A}"/>
              </a:ext>
            </a:extLst>
          </p:cNvPr>
          <p:cNvSpPr/>
          <p:nvPr/>
        </p:nvSpPr>
        <p:spPr>
          <a:xfrm>
            <a:off x="685800" y="2364573"/>
            <a:ext cx="3977639" cy="3854112"/>
          </a:xfrm>
          <a:prstGeom prst="rect">
            <a:avLst/>
          </a:prstGeom>
        </p:spPr>
        <p:txBody>
          <a:bodyPr vert="horz" lIns="91440" tIns="45720" rIns="91440" bIns="45720" rtlCol="0">
            <a:normAutofit/>
          </a:bodyPr>
          <a:lstStyle/>
          <a:p>
            <a:pPr marL="914400" indent="-228600" defTabSz="914400">
              <a:lnSpc>
                <a:spcPct val="90000"/>
              </a:lnSpc>
              <a:spcAft>
                <a:spcPts val="600"/>
              </a:spcAft>
              <a:buFont typeface="Arial" panose="020B0604020202020204" pitchFamily="34" charset="0"/>
              <a:buChar char="•"/>
            </a:pPr>
            <a:r>
              <a:rPr lang="en-US" sz="2800" dirty="0" err="1">
                <a:ln w="0"/>
                <a:effectLst>
                  <a:reflection blurRad="6350" stA="53000" endA="300" endPos="35500" dir="5400000" sy="-90000" algn="bl" rotWithShape="0"/>
                </a:effectLst>
              </a:rPr>
              <a:t>Kinderen</a:t>
            </a:r>
            <a:r>
              <a:rPr lang="en-US" sz="2800" dirty="0">
                <a:ln w="0"/>
                <a:effectLst>
                  <a:reflection blurRad="6350" stA="53000" endA="300" endPos="35500" dir="5400000" sy="-90000" algn="bl" rotWithShape="0"/>
                </a:effectLst>
              </a:rPr>
              <a:t> met </a:t>
            </a:r>
            <a:r>
              <a:rPr lang="en-US" sz="2800" dirty="0" err="1">
                <a:ln w="0"/>
                <a:effectLst>
                  <a:reflection blurRad="6350" stA="53000" endA="300" endPos="35500" dir="5400000" sy="-90000" algn="bl" rotWithShape="0"/>
                </a:effectLst>
              </a:rPr>
              <a:t>een</a:t>
            </a:r>
            <a:r>
              <a:rPr lang="en-US" sz="2800" dirty="0">
                <a:ln w="0"/>
                <a:effectLst>
                  <a:reflection blurRad="6350" stA="53000" endA="300" endPos="35500" dir="5400000" sy="-90000" algn="bl" rotWithShape="0"/>
                </a:effectLst>
              </a:rPr>
              <a:t> trauma</a:t>
            </a:r>
          </a:p>
          <a:p>
            <a:pPr marL="685800" defTabSz="914400">
              <a:lnSpc>
                <a:spcPct val="90000"/>
              </a:lnSpc>
              <a:spcAft>
                <a:spcPts val="600"/>
              </a:spcAft>
            </a:pPr>
            <a:endParaRPr lang="en-US" sz="2800" dirty="0">
              <a:ln w="0"/>
              <a:effectLst>
                <a:reflection blurRad="6350" stA="53000" endA="300" endPos="35500" dir="5400000" sy="-90000" algn="bl" rotWithShape="0"/>
              </a:effectLst>
            </a:endParaRPr>
          </a:p>
          <a:p>
            <a:pPr marL="914400" indent="-228600" defTabSz="914400">
              <a:lnSpc>
                <a:spcPct val="90000"/>
              </a:lnSpc>
              <a:spcAft>
                <a:spcPts val="600"/>
              </a:spcAft>
              <a:buFont typeface="Arial" panose="020B0604020202020204" pitchFamily="34" charset="0"/>
              <a:buChar char="•"/>
            </a:pPr>
            <a:r>
              <a:rPr lang="en-US" sz="2800" b="0" cap="none" spc="0" dirty="0" err="1">
                <a:ln w="0"/>
                <a:effectLst>
                  <a:reflection blurRad="6350" stA="53000" endA="300" endPos="35500" dir="5400000" sy="-90000" algn="bl" rotWithShape="0"/>
                </a:effectLst>
              </a:rPr>
              <a:t>Kinderen</a:t>
            </a:r>
            <a:r>
              <a:rPr lang="en-US" sz="2800" b="0" cap="none" spc="0" dirty="0">
                <a:ln w="0"/>
                <a:effectLst>
                  <a:reflection blurRad="6350" stA="53000" endA="300" endPos="35500" dir="5400000" sy="-90000" algn="bl" rotWithShape="0"/>
                </a:effectLst>
              </a:rPr>
              <a:t> met </a:t>
            </a:r>
            <a:r>
              <a:rPr lang="en-US" sz="2800" b="0" cap="none" spc="0" dirty="0" err="1">
                <a:ln w="0"/>
                <a:effectLst>
                  <a:reflection blurRad="6350" stA="53000" endA="300" endPos="35500" dir="5400000" sy="-90000" algn="bl" rotWithShape="0"/>
                </a:effectLst>
              </a:rPr>
              <a:t>een</a:t>
            </a:r>
            <a:r>
              <a:rPr lang="en-US" sz="2800" b="0" cap="none" spc="0" dirty="0">
                <a:ln w="0"/>
                <a:effectLst>
                  <a:reflection blurRad="6350" stA="53000" endA="300" endPos="35500" dir="5400000" sy="-90000" algn="bl" rotWithShape="0"/>
                </a:effectLst>
              </a:rPr>
              <a:t> </a:t>
            </a:r>
            <a:r>
              <a:rPr lang="en-US" sz="2800" b="0" cap="none" spc="0" dirty="0" err="1">
                <a:ln w="0"/>
                <a:effectLst>
                  <a:reflection blurRad="6350" stA="53000" endA="300" endPos="35500" dir="5400000" sy="-90000" algn="bl" rotWithShape="0"/>
                </a:effectLst>
              </a:rPr>
              <a:t>vroegkinderlijk</a:t>
            </a:r>
            <a:r>
              <a:rPr lang="en-US" sz="2800" b="0" cap="none" spc="0" dirty="0">
                <a:ln w="0"/>
                <a:effectLst>
                  <a:reflection blurRad="6350" stA="53000" endA="300" endPos="35500" dir="5400000" sy="-90000" algn="bl" rotWithShape="0"/>
                </a:effectLst>
              </a:rPr>
              <a:t> trauma</a:t>
            </a:r>
          </a:p>
        </p:txBody>
      </p:sp>
      <p:pic>
        <p:nvPicPr>
          <p:cNvPr id="1026" name="Picture 2" descr="Trauma - EQlibre EFT">
            <a:extLst>
              <a:ext uri="{FF2B5EF4-FFF2-40B4-BE49-F238E27FC236}">
                <a16:creationId xmlns:a16="http://schemas.microsoft.com/office/drawing/2014/main" id="{1D35345D-5C22-43D9-92CB-4395067ACDF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7344" r="13210" b="1"/>
          <a:stretch/>
        </p:blipFill>
        <p:spPr bwMode="auto">
          <a:xfrm>
            <a:off x="4972699" y="746126"/>
            <a:ext cx="6533501" cy="5472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9357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902D8208-F022-48C5-8CA9-DEEFF051AEA9}"/>
              </a:ext>
            </a:extLst>
          </p:cNvPr>
          <p:cNvSpPr/>
          <p:nvPr/>
        </p:nvSpPr>
        <p:spPr>
          <a:xfrm>
            <a:off x="3164619" y="6231461"/>
            <a:ext cx="5240858" cy="369332"/>
          </a:xfrm>
          <a:prstGeom prst="rect">
            <a:avLst/>
          </a:prstGeom>
        </p:spPr>
        <p:txBody>
          <a:bodyPr wrap="none">
            <a:spAutoFit/>
          </a:bodyPr>
          <a:lstStyle/>
          <a:p>
            <a:r>
              <a:rPr lang="nl-NL">
                <a:latin typeface="FrutigerLTPro-Light"/>
              </a:rPr>
              <a:t>Chronische traumatisering kan de hersenen aantasten</a:t>
            </a:r>
            <a:endParaRPr lang="nl-NL" dirty="0"/>
          </a:p>
        </p:txBody>
      </p:sp>
      <p:sp>
        <p:nvSpPr>
          <p:cNvPr id="3" name="Tekstvak 2">
            <a:extLst>
              <a:ext uri="{FF2B5EF4-FFF2-40B4-BE49-F238E27FC236}">
                <a16:creationId xmlns:a16="http://schemas.microsoft.com/office/drawing/2014/main" id="{DB3CE74D-BD39-4DD2-97D2-BFC4D59A9D24}"/>
              </a:ext>
            </a:extLst>
          </p:cNvPr>
          <p:cNvSpPr txBox="1"/>
          <p:nvPr/>
        </p:nvSpPr>
        <p:spPr>
          <a:xfrm>
            <a:off x="1240403" y="2115047"/>
            <a:ext cx="9785051" cy="2862322"/>
          </a:xfrm>
          <a:prstGeom prst="rect">
            <a:avLst/>
          </a:prstGeom>
          <a:noFill/>
        </p:spPr>
        <p:txBody>
          <a:bodyPr wrap="none" rtlCol="0">
            <a:spAutoFit/>
          </a:bodyPr>
          <a:lstStyle/>
          <a:p>
            <a:pPr marL="285750" indent="-285750">
              <a:buFont typeface="Arial" panose="020B0604020202020204" pitchFamily="34" charset="0"/>
              <a:buChar char="•"/>
            </a:pPr>
            <a:r>
              <a:rPr lang="nl-NL" dirty="0"/>
              <a:t>Kinderen kunnen herbeleven, en daardoor opeens heftig reageren op een ‘trigger</a:t>
            </a:r>
          </a:p>
          <a:p>
            <a:pPr marL="285750" indent="-285750">
              <a:buFont typeface="Arial" panose="020B0604020202020204" pitchFamily="34" charset="0"/>
              <a:buChar char="•"/>
            </a:pPr>
            <a:r>
              <a:rPr lang="nl-NL" dirty="0"/>
              <a:t>Kinderen kunnen ook reageren met vlakke reacties, soort lamgeslagen zijn</a:t>
            </a:r>
          </a:p>
          <a:p>
            <a:pPr marL="285750" indent="-285750">
              <a:buFont typeface="Arial" panose="020B0604020202020204" pitchFamily="34" charset="0"/>
              <a:buChar char="•"/>
            </a:pPr>
            <a:r>
              <a:rPr lang="nl-NL" dirty="0"/>
              <a:t>Kinderen kunnen een enorme psychische spanning laten zien op dingen</a:t>
            </a:r>
          </a:p>
          <a:p>
            <a:r>
              <a:rPr lang="nl-NL" dirty="0"/>
              <a:t>    die wij helemaal niet zo belangrijk vinden, bijvoorbeeld niet aan de beurt komen</a:t>
            </a:r>
          </a:p>
          <a:p>
            <a:pPr marL="285750" indent="-285750">
              <a:buFont typeface="Arial" panose="020B0604020202020204" pitchFamily="34" charset="0"/>
              <a:buChar char="•"/>
            </a:pPr>
            <a:r>
              <a:rPr lang="nl-NL" dirty="0"/>
              <a:t>Kinderen kunnen ‘dissociëren’, dit betekent dat ze emotioneel afstand nemen van </a:t>
            </a:r>
          </a:p>
          <a:p>
            <a:r>
              <a:rPr lang="nl-NL" dirty="0"/>
              <a:t>    de werkelijkheid om hen heen, ze zijn er dan niet meer helemaal bij.</a:t>
            </a:r>
          </a:p>
          <a:p>
            <a:pPr marL="285750" indent="-285750">
              <a:buFont typeface="Arial" panose="020B0604020202020204" pitchFamily="34" charset="0"/>
              <a:buChar char="•"/>
            </a:pPr>
            <a:r>
              <a:rPr lang="nl-NL" dirty="0"/>
              <a:t>Kinderen kunnen depressief worden</a:t>
            </a:r>
          </a:p>
          <a:p>
            <a:pPr marL="285750" indent="-285750">
              <a:buFont typeface="Arial" panose="020B0604020202020204" pitchFamily="34" charset="0"/>
              <a:buChar char="•"/>
            </a:pPr>
            <a:r>
              <a:rPr lang="nl-NL" dirty="0"/>
              <a:t>Kinderen kunnen zichzelf gaan beschadigen (automutilatie)</a:t>
            </a:r>
          </a:p>
          <a:p>
            <a:pPr marL="285750" indent="-285750">
              <a:buFont typeface="Arial" panose="020B0604020202020204" pitchFamily="34" charset="0"/>
              <a:buChar char="•"/>
            </a:pPr>
            <a:r>
              <a:rPr lang="nl-NL" dirty="0"/>
              <a:t>Kinderen kunnen angstklachten laten zien</a:t>
            </a:r>
          </a:p>
          <a:p>
            <a:endParaRPr lang="nl-NL" dirty="0"/>
          </a:p>
        </p:txBody>
      </p:sp>
      <p:sp>
        <p:nvSpPr>
          <p:cNvPr id="4" name="Rechthoek 3">
            <a:extLst>
              <a:ext uri="{FF2B5EF4-FFF2-40B4-BE49-F238E27FC236}">
                <a16:creationId xmlns:a16="http://schemas.microsoft.com/office/drawing/2014/main" id="{53B51432-F58A-4FD9-8E3F-91F63A8DC8E6}"/>
              </a:ext>
            </a:extLst>
          </p:cNvPr>
          <p:cNvSpPr/>
          <p:nvPr/>
        </p:nvSpPr>
        <p:spPr>
          <a:xfrm>
            <a:off x="1451999" y="1164836"/>
            <a:ext cx="9573455" cy="646331"/>
          </a:xfrm>
          <a:prstGeom prst="rect">
            <a:avLst/>
          </a:prstGeom>
          <a:noFill/>
        </p:spPr>
        <p:txBody>
          <a:bodyPr wrap="none" lIns="91440" tIns="45720" rIns="91440" bIns="45720">
            <a:spAutoFit/>
          </a:bodyPr>
          <a:lstStyle/>
          <a:p>
            <a:pPr algn="ctr"/>
            <a:r>
              <a:rPr lang="nl-NL" sz="36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Wat zie je aan kinderen met een trauma? </a:t>
            </a:r>
            <a:endParaRPr lang="nl-NL"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337645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2" name="Picture 70">
            <a:extLst>
              <a:ext uri="{FF2B5EF4-FFF2-40B4-BE49-F238E27FC236}">
                <a16:creationId xmlns:a16="http://schemas.microsoft.com/office/drawing/2014/main" id="{BDFADFB3-3D44-49A8-AE3B-A87C61607F7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ekstvak 1">
            <a:extLst>
              <a:ext uri="{FF2B5EF4-FFF2-40B4-BE49-F238E27FC236}">
                <a16:creationId xmlns:a16="http://schemas.microsoft.com/office/drawing/2014/main" id="{6B461B38-F4AA-41C9-A920-9A305B0000CA}"/>
              </a:ext>
            </a:extLst>
          </p:cNvPr>
          <p:cNvSpPr txBox="1"/>
          <p:nvPr/>
        </p:nvSpPr>
        <p:spPr>
          <a:xfrm>
            <a:off x="677333" y="2194560"/>
            <a:ext cx="5816600" cy="4024125"/>
          </a:xfrm>
          <a:prstGeom prst="rect">
            <a:avLst/>
          </a:prstGeom>
        </p:spPr>
        <p:txBody>
          <a:bodyPr vert="horz" lIns="91440" tIns="45720" rIns="91440" bIns="45720" rtlCol="0">
            <a:normAutofit lnSpcReduction="10000"/>
          </a:bodyPr>
          <a:lstStyle/>
          <a:p>
            <a:pPr defTabSz="914400">
              <a:lnSpc>
                <a:spcPct val="90000"/>
              </a:lnSpc>
              <a:spcAft>
                <a:spcPts val="600"/>
              </a:spcAft>
            </a:pPr>
            <a:r>
              <a:rPr lang="en-US" sz="2800" dirty="0"/>
              <a:t>Wat heeft een kind met een trauma nodig in de klas?</a:t>
            </a:r>
          </a:p>
          <a:p>
            <a:pPr indent="-228600" defTabSz="914400">
              <a:lnSpc>
                <a:spcPct val="90000"/>
              </a:lnSpc>
              <a:spcAft>
                <a:spcPts val="600"/>
              </a:spcAft>
              <a:buFont typeface="Arial" panose="020B0604020202020204" pitchFamily="34" charset="0"/>
              <a:buChar char="•"/>
            </a:pPr>
            <a:endParaRPr lang="en-US" dirty="0"/>
          </a:p>
          <a:p>
            <a:pPr indent="-228600" defTabSz="914400">
              <a:lnSpc>
                <a:spcPct val="90000"/>
              </a:lnSpc>
              <a:spcAft>
                <a:spcPts val="600"/>
              </a:spcAft>
              <a:buFont typeface="Arial" panose="020B0604020202020204" pitchFamily="34" charset="0"/>
              <a:buChar char="•"/>
            </a:pPr>
            <a:endParaRPr lang="en-US" dirty="0"/>
          </a:p>
          <a:p>
            <a:pPr marL="285750" indent="-228600" defTabSz="914400">
              <a:lnSpc>
                <a:spcPct val="90000"/>
              </a:lnSpc>
              <a:spcAft>
                <a:spcPts val="600"/>
              </a:spcAft>
              <a:buFont typeface="Arial" panose="020B0604020202020204" pitchFamily="34" charset="0"/>
              <a:buChar char="•"/>
            </a:pPr>
            <a:r>
              <a:rPr lang="en-US" dirty="0"/>
              <a:t>Investeer veel in emotionele veiligheid.</a:t>
            </a:r>
          </a:p>
          <a:p>
            <a:pPr marL="285750" indent="-228600" defTabSz="914400">
              <a:lnSpc>
                <a:spcPct val="90000"/>
              </a:lnSpc>
              <a:spcAft>
                <a:spcPts val="600"/>
              </a:spcAft>
              <a:buFont typeface="Arial" panose="020B0604020202020204" pitchFamily="34" charset="0"/>
              <a:buChar char="•"/>
            </a:pPr>
            <a:r>
              <a:rPr lang="en-US" dirty="0"/>
              <a:t>Wees daarom gestructureerd en voorspelbaar</a:t>
            </a:r>
          </a:p>
          <a:p>
            <a:pPr marL="285750" indent="-228600" defTabSz="914400">
              <a:lnSpc>
                <a:spcPct val="90000"/>
              </a:lnSpc>
              <a:spcAft>
                <a:spcPts val="600"/>
              </a:spcAft>
              <a:buFont typeface="Arial" panose="020B0604020202020204" pitchFamily="34" charset="0"/>
              <a:buChar char="•"/>
            </a:pPr>
            <a:r>
              <a:rPr lang="en-US" dirty="0"/>
              <a:t>Geef het kind en plekje in de klas waar hij zich veilig voelt</a:t>
            </a:r>
          </a:p>
          <a:p>
            <a:pPr marL="285750" indent="-228600" defTabSz="914400">
              <a:lnSpc>
                <a:spcPct val="90000"/>
              </a:lnSpc>
              <a:spcAft>
                <a:spcPts val="600"/>
              </a:spcAft>
              <a:buFont typeface="Arial" panose="020B0604020202020204" pitchFamily="34" charset="0"/>
              <a:buChar char="•"/>
            </a:pPr>
            <a:r>
              <a:rPr lang="en-US" dirty="0"/>
              <a:t>Let goed op vrije spelsituaties: voelt het kind zich daar ook prettig, of</a:t>
            </a:r>
          </a:p>
          <a:p>
            <a:pPr marL="285750" indent="-228600" defTabSz="914400">
              <a:lnSpc>
                <a:spcPct val="90000"/>
              </a:lnSpc>
              <a:spcAft>
                <a:spcPts val="600"/>
              </a:spcAft>
              <a:buFont typeface="Arial" panose="020B0604020202020204" pitchFamily="34" charset="0"/>
              <a:buChar char="•"/>
            </a:pPr>
            <a:r>
              <a:rPr lang="en-US" dirty="0"/>
              <a:t>Heeft het iets meer kaders nodig?</a:t>
            </a:r>
          </a:p>
          <a:p>
            <a:pPr marL="285750" indent="-228600" defTabSz="914400">
              <a:lnSpc>
                <a:spcPct val="90000"/>
              </a:lnSpc>
              <a:spcAft>
                <a:spcPts val="600"/>
              </a:spcAft>
              <a:buFont typeface="Arial" panose="020B0604020202020204" pitchFamily="34" charset="0"/>
              <a:buChar char="•"/>
            </a:pPr>
            <a:r>
              <a:rPr lang="en-US" dirty="0"/>
              <a:t>Laat merken aan het kind dat je hem/haar ziet</a:t>
            </a:r>
          </a:p>
          <a:p>
            <a:pPr marL="285750" indent="-228600" defTabSz="914400">
              <a:lnSpc>
                <a:spcPct val="90000"/>
              </a:lnSpc>
              <a:spcAft>
                <a:spcPts val="600"/>
              </a:spcAft>
              <a:buFont typeface="Arial" panose="020B0604020202020204" pitchFamily="34" charset="0"/>
              <a:buChar char="•"/>
            </a:pPr>
            <a:r>
              <a:rPr lang="en-US" dirty="0"/>
              <a:t>Stabiliteit en veiligheid zijn de sleutelwoorden</a:t>
            </a:r>
          </a:p>
        </p:txBody>
      </p:sp>
      <p:pic>
        <p:nvPicPr>
          <p:cNvPr id="2050" name="Picture 2" descr="Omgaan met trauma - directies en administraties en onderwijspersoneel -  Vlaams Ministerie van Onderwijs en Vorming">
            <a:extLst>
              <a:ext uri="{FF2B5EF4-FFF2-40B4-BE49-F238E27FC236}">
                <a16:creationId xmlns:a16="http://schemas.microsoft.com/office/drawing/2014/main" id="{DC6890A1-81BF-41BB-8098-EC7CB2E01D4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85000" y="2383823"/>
            <a:ext cx="4521200" cy="3417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836487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E3FB0974-7D77-4DF7-94E2-CE0C49F38D81}"/>
              </a:ext>
            </a:extLst>
          </p:cNvPr>
          <p:cNvSpPr/>
          <p:nvPr/>
        </p:nvSpPr>
        <p:spPr>
          <a:xfrm>
            <a:off x="3746639" y="3244334"/>
            <a:ext cx="4698722" cy="369332"/>
          </a:xfrm>
          <a:prstGeom prst="rect">
            <a:avLst/>
          </a:prstGeom>
        </p:spPr>
        <p:txBody>
          <a:bodyPr wrap="none">
            <a:spAutoFit/>
          </a:bodyPr>
          <a:lstStyle/>
          <a:p>
            <a:r>
              <a:rPr lang="nl-NL" dirty="0"/>
              <a:t>https://www.augeo.nl/steun/steun-helpt</a:t>
            </a:r>
          </a:p>
        </p:txBody>
      </p:sp>
      <p:sp>
        <p:nvSpPr>
          <p:cNvPr id="3" name="Rechthoek 2">
            <a:extLst>
              <a:ext uri="{FF2B5EF4-FFF2-40B4-BE49-F238E27FC236}">
                <a16:creationId xmlns:a16="http://schemas.microsoft.com/office/drawing/2014/main" id="{D9ADA2DD-6679-4D71-99E6-7AFB9005CD5C}"/>
              </a:ext>
            </a:extLst>
          </p:cNvPr>
          <p:cNvSpPr/>
          <p:nvPr/>
        </p:nvSpPr>
        <p:spPr>
          <a:xfrm>
            <a:off x="4708442" y="1734883"/>
            <a:ext cx="2775120" cy="923330"/>
          </a:xfrm>
          <a:prstGeom prst="rect">
            <a:avLst/>
          </a:prstGeom>
          <a:noFill/>
        </p:spPr>
        <p:txBody>
          <a:bodyPr wrap="none" lIns="91440" tIns="45720" rIns="91440" bIns="45720">
            <a:spAutoFit/>
          </a:bodyPr>
          <a:lstStyle/>
          <a:p>
            <a:pPr algn="ctr"/>
            <a:r>
              <a:rPr lang="nl-NL"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Filmpje:</a:t>
            </a:r>
          </a:p>
        </p:txBody>
      </p:sp>
    </p:spTree>
    <p:extLst>
      <p:ext uri="{BB962C8B-B14F-4D97-AF65-F5344CB8AC3E}">
        <p14:creationId xmlns:p14="http://schemas.microsoft.com/office/powerpoint/2010/main" val="2703767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33E49921-0DF2-4940-8A3A-2F40EBA58969}"/>
              </a:ext>
            </a:extLst>
          </p:cNvPr>
          <p:cNvSpPr/>
          <p:nvPr/>
        </p:nvSpPr>
        <p:spPr>
          <a:xfrm>
            <a:off x="1884072" y="1035168"/>
            <a:ext cx="7994496" cy="1754326"/>
          </a:xfrm>
          <a:prstGeom prst="rect">
            <a:avLst/>
          </a:prstGeom>
          <a:noFill/>
        </p:spPr>
        <p:txBody>
          <a:bodyPr wrap="none" lIns="91440" tIns="45720" rIns="91440" bIns="45720">
            <a:spAutoFit/>
          </a:bodyPr>
          <a:lstStyle/>
          <a:p>
            <a:pPr algn="ctr"/>
            <a:r>
              <a:rPr lang="nl-NL" sz="5400" dirty="0">
                <a:ln w="0"/>
                <a:solidFill>
                  <a:schemeClr val="accent1"/>
                </a:solidFill>
                <a:effectLst>
                  <a:outerShdw blurRad="38100" dist="25400" dir="5400000" algn="ctr" rotWithShape="0">
                    <a:srgbClr val="6E747A">
                      <a:alpha val="43000"/>
                    </a:srgbClr>
                  </a:outerShdw>
                </a:effectLst>
              </a:rPr>
              <a:t>Vroegkinderlijk trauma:</a:t>
            </a:r>
          </a:p>
          <a:p>
            <a:pPr algn="ctr"/>
            <a:r>
              <a:rPr lang="nl-NL" sz="5400" dirty="0">
                <a:ln w="0"/>
                <a:solidFill>
                  <a:schemeClr val="accent1"/>
                </a:solidFill>
                <a:effectLst>
                  <a:outerShdw blurRad="38100" dist="25400" dir="5400000" algn="ctr" rotWithShape="0">
                    <a:srgbClr val="6E747A">
                      <a:alpha val="43000"/>
                    </a:srgbClr>
                  </a:outerShdw>
                </a:effectLst>
              </a:rPr>
              <a:t>Hechtingsproblematiek</a:t>
            </a:r>
            <a:endParaRPr lang="nl-NL" sz="5400" b="0" cap="none" spc="0" dirty="0">
              <a:ln w="0"/>
              <a:solidFill>
                <a:schemeClr val="accent1"/>
              </a:solidFill>
              <a:effectLst>
                <a:outerShdw blurRad="38100" dist="25400" dir="5400000" algn="ctr" rotWithShape="0">
                  <a:srgbClr val="6E747A">
                    <a:alpha val="43000"/>
                  </a:srgbClr>
                </a:outerShdw>
              </a:effectLst>
            </a:endParaRPr>
          </a:p>
        </p:txBody>
      </p:sp>
      <p:sp>
        <p:nvSpPr>
          <p:cNvPr id="3" name="Rechthoek 2">
            <a:extLst>
              <a:ext uri="{FF2B5EF4-FFF2-40B4-BE49-F238E27FC236}">
                <a16:creationId xmlns:a16="http://schemas.microsoft.com/office/drawing/2014/main" id="{1C45B595-FDB8-4AD6-A051-7ED189638600}"/>
              </a:ext>
            </a:extLst>
          </p:cNvPr>
          <p:cNvSpPr/>
          <p:nvPr/>
        </p:nvSpPr>
        <p:spPr>
          <a:xfrm>
            <a:off x="4845497" y="1893909"/>
            <a:ext cx="2501006" cy="646331"/>
          </a:xfrm>
          <a:prstGeom prst="rect">
            <a:avLst/>
          </a:prstGeom>
          <a:noFill/>
        </p:spPr>
        <p:txBody>
          <a:bodyPr wrap="none" lIns="91440" tIns="45720" rIns="91440" bIns="45720">
            <a:spAutoFit/>
          </a:bodyPr>
          <a:lstStyle/>
          <a:p>
            <a:pPr algn="ctr"/>
            <a:r>
              <a:rPr lang="nl-NL" sz="36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Oorzaken:</a:t>
            </a:r>
          </a:p>
        </p:txBody>
      </p:sp>
      <p:sp>
        <p:nvSpPr>
          <p:cNvPr id="4" name="Tekstvak 3">
            <a:extLst>
              <a:ext uri="{FF2B5EF4-FFF2-40B4-BE49-F238E27FC236}">
                <a16:creationId xmlns:a16="http://schemas.microsoft.com/office/drawing/2014/main" id="{1BC091D7-DDD3-4E41-9472-77A90DD09031}"/>
              </a:ext>
            </a:extLst>
          </p:cNvPr>
          <p:cNvSpPr txBox="1"/>
          <p:nvPr/>
        </p:nvSpPr>
        <p:spPr>
          <a:xfrm>
            <a:off x="1598212" y="3260035"/>
            <a:ext cx="8417689" cy="1200329"/>
          </a:xfrm>
          <a:prstGeom prst="rect">
            <a:avLst/>
          </a:prstGeom>
          <a:noFill/>
        </p:spPr>
        <p:txBody>
          <a:bodyPr wrap="none" rtlCol="0">
            <a:spAutoFit/>
          </a:bodyPr>
          <a:lstStyle/>
          <a:p>
            <a:pPr marL="285750" indent="-285750">
              <a:buFont typeface="Wingdings" panose="05000000000000000000" pitchFamily="2" charset="2"/>
              <a:buChar char="Ø"/>
            </a:pPr>
            <a:r>
              <a:rPr lang="nl-NL" dirty="0"/>
              <a:t>Een kind heeft in zijn baby- en peutertijd geen vaste verzorger gehad</a:t>
            </a:r>
          </a:p>
          <a:p>
            <a:pPr marL="285750" indent="-285750">
              <a:buFont typeface="Wingdings" panose="05000000000000000000" pitchFamily="2" charset="2"/>
              <a:buChar char="Ø"/>
            </a:pPr>
            <a:r>
              <a:rPr lang="nl-NL" dirty="0"/>
              <a:t>Een kind heeft geen sensitieve ouders en heeft niet kunnen vertrouwen</a:t>
            </a:r>
          </a:p>
          <a:p>
            <a:r>
              <a:rPr lang="nl-NL" dirty="0"/>
              <a:t>     op een goede reactie van de ouders op wat het nodig had</a:t>
            </a:r>
          </a:p>
          <a:p>
            <a:pPr marL="285750" indent="-285750">
              <a:buFont typeface="Wingdings" panose="05000000000000000000" pitchFamily="2" charset="2"/>
              <a:buChar char="Ø"/>
            </a:pPr>
            <a:r>
              <a:rPr lang="nl-NL" dirty="0"/>
              <a:t>Een kind is mishandeld (hierbij hoort ook: verwaarlozing)</a:t>
            </a:r>
          </a:p>
        </p:txBody>
      </p:sp>
      <p:sp>
        <p:nvSpPr>
          <p:cNvPr id="5" name="Tekstvak 4">
            <a:extLst>
              <a:ext uri="{FF2B5EF4-FFF2-40B4-BE49-F238E27FC236}">
                <a16:creationId xmlns:a16="http://schemas.microsoft.com/office/drawing/2014/main" id="{835FF815-B389-43A7-90CD-A57C68CF8FEE}"/>
              </a:ext>
            </a:extLst>
          </p:cNvPr>
          <p:cNvSpPr txBox="1"/>
          <p:nvPr/>
        </p:nvSpPr>
        <p:spPr>
          <a:xfrm>
            <a:off x="1502798" y="5001370"/>
            <a:ext cx="9684238" cy="923330"/>
          </a:xfrm>
          <a:prstGeom prst="rect">
            <a:avLst/>
          </a:prstGeom>
          <a:noFill/>
        </p:spPr>
        <p:txBody>
          <a:bodyPr wrap="square" rtlCol="0">
            <a:spAutoFit/>
          </a:bodyPr>
          <a:lstStyle/>
          <a:p>
            <a:pPr marL="285750" indent="-285750">
              <a:buFont typeface="Arial" panose="020B0604020202020204" pitchFamily="34" charset="0"/>
              <a:buChar char="•"/>
            </a:pPr>
            <a:r>
              <a:rPr lang="nl-NL" dirty="0"/>
              <a:t>Vanaf een maand of 6 zijn kinderen erg gevoelig voor de beschikbaarheid en de     </a:t>
            </a:r>
          </a:p>
          <a:p>
            <a:pPr marL="285750" indent="-285750">
              <a:buFont typeface="Arial" panose="020B0604020202020204" pitchFamily="34" charset="0"/>
              <a:buChar char="•"/>
            </a:pPr>
            <a:r>
              <a:rPr lang="nl-NL" dirty="0"/>
              <a:t>reacties van een vaste ouder/verzorger</a:t>
            </a:r>
          </a:p>
          <a:p>
            <a:pPr marL="285750" indent="-285750">
              <a:buFont typeface="Arial" panose="020B0604020202020204" pitchFamily="34" charset="0"/>
              <a:buChar char="•"/>
            </a:pPr>
            <a:r>
              <a:rPr lang="nl-NL" dirty="0"/>
              <a:t>Kinderen met hechtingsproblemen staan in de overlevingsstand</a:t>
            </a:r>
          </a:p>
        </p:txBody>
      </p:sp>
    </p:spTree>
    <p:extLst>
      <p:ext uri="{BB962C8B-B14F-4D97-AF65-F5344CB8AC3E}">
        <p14:creationId xmlns:p14="http://schemas.microsoft.com/office/powerpoint/2010/main" val="2286609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3A702F50-61DB-4743-B40D-B2D0A29854C9}"/>
              </a:ext>
            </a:extLst>
          </p:cNvPr>
          <p:cNvSpPr/>
          <p:nvPr/>
        </p:nvSpPr>
        <p:spPr>
          <a:xfrm>
            <a:off x="2900760" y="923850"/>
            <a:ext cx="5865708" cy="1200329"/>
          </a:xfrm>
          <a:prstGeom prst="rect">
            <a:avLst/>
          </a:prstGeom>
          <a:noFill/>
        </p:spPr>
        <p:txBody>
          <a:bodyPr wrap="none" lIns="91440" tIns="45720" rIns="91440" bIns="45720">
            <a:spAutoFit/>
          </a:bodyPr>
          <a:lstStyle/>
          <a:p>
            <a:pPr algn="ctr"/>
            <a:r>
              <a:rPr lang="nl-NL" sz="3600" b="0" cap="none" spc="0" dirty="0">
                <a:ln w="0"/>
                <a:solidFill>
                  <a:schemeClr val="accent1"/>
                </a:solidFill>
                <a:effectLst>
                  <a:outerShdw blurRad="38100" dist="25400" dir="5400000" algn="ctr" rotWithShape="0">
                    <a:srgbClr val="6E747A">
                      <a:alpha val="43000"/>
                    </a:srgbClr>
                  </a:outerShdw>
                </a:effectLst>
              </a:rPr>
              <a:t>Gedrag van kinderen</a:t>
            </a:r>
          </a:p>
          <a:p>
            <a:pPr algn="ctr"/>
            <a:r>
              <a:rPr lang="nl-NL" sz="3600" dirty="0">
                <a:ln w="0"/>
                <a:solidFill>
                  <a:schemeClr val="accent1"/>
                </a:solidFill>
                <a:effectLst>
                  <a:outerShdw blurRad="38100" dist="25400" dir="5400000" algn="ctr" rotWithShape="0">
                    <a:srgbClr val="6E747A">
                      <a:alpha val="43000"/>
                    </a:srgbClr>
                  </a:outerShdw>
                </a:effectLst>
              </a:rPr>
              <a:t>met hechtingsproblemen</a:t>
            </a:r>
            <a:endParaRPr lang="nl-NL" sz="3600" b="0" cap="none" spc="0" dirty="0">
              <a:ln w="0"/>
              <a:solidFill>
                <a:schemeClr val="accent1"/>
              </a:solidFill>
              <a:effectLst>
                <a:outerShdw blurRad="38100" dist="25400" dir="5400000" algn="ctr" rotWithShape="0">
                  <a:srgbClr val="6E747A">
                    <a:alpha val="43000"/>
                  </a:srgbClr>
                </a:outerShdw>
              </a:effectLst>
            </a:endParaRPr>
          </a:p>
        </p:txBody>
      </p:sp>
      <p:sp>
        <p:nvSpPr>
          <p:cNvPr id="4" name="Rechthoek 3">
            <a:extLst>
              <a:ext uri="{FF2B5EF4-FFF2-40B4-BE49-F238E27FC236}">
                <a16:creationId xmlns:a16="http://schemas.microsoft.com/office/drawing/2014/main" id="{F8A280AE-E6DA-45B9-96BB-C67AFE6C6986}"/>
              </a:ext>
            </a:extLst>
          </p:cNvPr>
          <p:cNvSpPr/>
          <p:nvPr/>
        </p:nvSpPr>
        <p:spPr>
          <a:xfrm>
            <a:off x="1041622" y="2372113"/>
            <a:ext cx="10394492" cy="4247317"/>
          </a:xfrm>
          <a:prstGeom prst="rect">
            <a:avLst/>
          </a:prstGeom>
        </p:spPr>
        <p:txBody>
          <a:bodyPr wrap="square">
            <a:spAutoFit/>
          </a:bodyPr>
          <a:lstStyle/>
          <a:p>
            <a:pPr fontAlgn="base">
              <a:buFont typeface="Arial" panose="020B0604020202020204" pitchFamily="34" charset="0"/>
              <a:buChar char="•"/>
            </a:pPr>
            <a:r>
              <a:rPr lang="nl-NL" dirty="0">
                <a:latin typeface="Open Sans"/>
              </a:rPr>
              <a:t>Het kind ervaart de wereld als onveilig en andere mensen als onbetrouwbaar. </a:t>
            </a:r>
          </a:p>
          <a:p>
            <a:pPr fontAlgn="base">
              <a:buFont typeface="Arial" panose="020B0604020202020204" pitchFamily="34" charset="0"/>
              <a:buChar char="•"/>
            </a:pPr>
            <a:r>
              <a:rPr lang="nl-NL" dirty="0">
                <a:latin typeface="Open Sans"/>
              </a:rPr>
              <a:t>Het kind ontwikkelt geen vertrouwen in zichzelf en anderen.</a:t>
            </a:r>
          </a:p>
          <a:p>
            <a:pPr fontAlgn="base">
              <a:buFont typeface="Arial" panose="020B0604020202020204" pitchFamily="34" charset="0"/>
              <a:buChar char="•"/>
            </a:pPr>
            <a:r>
              <a:rPr lang="nl-NL" dirty="0">
                <a:latin typeface="Open Sans"/>
              </a:rPr>
              <a:t>Het kind exploreert zijn omgeving minder (en leert dus minder).</a:t>
            </a:r>
          </a:p>
          <a:p>
            <a:pPr fontAlgn="base">
              <a:buFont typeface="Arial" panose="020B0604020202020204" pitchFamily="34" charset="0"/>
              <a:buChar char="•"/>
            </a:pPr>
            <a:r>
              <a:rPr lang="nl-NL" dirty="0">
                <a:latin typeface="Open Sans"/>
              </a:rPr>
              <a:t>Het kind krijgt problemen met </a:t>
            </a:r>
            <a:r>
              <a:rPr lang="nl-NL" dirty="0" err="1">
                <a:latin typeface="Open Sans"/>
              </a:rPr>
              <a:t>gezagsaanvaarding</a:t>
            </a:r>
            <a:r>
              <a:rPr lang="nl-NL" dirty="0">
                <a:latin typeface="Open Sans"/>
              </a:rPr>
              <a:t>. Geen basisvertrouwen betekent geen </a:t>
            </a:r>
            <a:r>
              <a:rPr lang="nl-NL" dirty="0" err="1">
                <a:latin typeface="Open Sans"/>
              </a:rPr>
              <a:t>gezagsaanvaarding</a:t>
            </a:r>
            <a:r>
              <a:rPr lang="nl-NL" dirty="0">
                <a:latin typeface="Open Sans"/>
              </a:rPr>
              <a:t>, geen gezag en dus geen opvoeding.</a:t>
            </a:r>
          </a:p>
          <a:p>
            <a:pPr fontAlgn="base">
              <a:buFont typeface="Arial" panose="020B0604020202020204" pitchFamily="34" charset="0"/>
              <a:buChar char="•"/>
            </a:pPr>
            <a:r>
              <a:rPr lang="nl-NL" dirty="0">
                <a:latin typeface="Open Sans"/>
              </a:rPr>
              <a:t>Het kind kan zelfs problemen met zijn fysisch welzijn krijgen.</a:t>
            </a:r>
          </a:p>
          <a:p>
            <a:pPr fontAlgn="base">
              <a:buFont typeface="Arial" panose="020B0604020202020204" pitchFamily="34" charset="0"/>
              <a:buChar char="•"/>
            </a:pPr>
            <a:r>
              <a:rPr lang="nl-NL" dirty="0">
                <a:latin typeface="Open Sans"/>
              </a:rPr>
              <a:t>Het kind snapt de sociale regels niet, het gedrag wijkt af. Het kind voelt niet aan ‘wat kan’ en wat niet.</a:t>
            </a:r>
          </a:p>
          <a:p>
            <a:pPr fontAlgn="base">
              <a:buFont typeface="Arial" panose="020B0604020202020204" pitchFamily="34" charset="0"/>
              <a:buChar char="•"/>
            </a:pPr>
            <a:r>
              <a:rPr lang="nl-NL" dirty="0">
                <a:latin typeface="Open Sans"/>
              </a:rPr>
              <a:t>Het kind heeft weinig innerlijke structuur.</a:t>
            </a:r>
          </a:p>
          <a:p>
            <a:pPr fontAlgn="base">
              <a:buFont typeface="Arial" panose="020B0604020202020204" pitchFamily="34" charset="0"/>
              <a:buChar char="•"/>
            </a:pPr>
            <a:r>
              <a:rPr lang="nl-NL" dirty="0">
                <a:latin typeface="Open Sans"/>
              </a:rPr>
              <a:t>De gewetensontwikkeling komt soms niet goed op gang.</a:t>
            </a:r>
          </a:p>
          <a:p>
            <a:pPr fontAlgn="base">
              <a:buFont typeface="Arial" panose="020B0604020202020204" pitchFamily="34" charset="0"/>
              <a:buChar char="•"/>
            </a:pPr>
            <a:endParaRPr lang="nl-NL" dirty="0">
              <a:latin typeface="Open Sans"/>
            </a:endParaRPr>
          </a:p>
          <a:p>
            <a:pPr fontAlgn="base">
              <a:buFont typeface="Arial" panose="020B0604020202020204" pitchFamily="34" charset="0"/>
              <a:buChar char="•"/>
            </a:pPr>
            <a:r>
              <a:rPr lang="nl-NL" dirty="0">
                <a:latin typeface="Open Sans"/>
              </a:rPr>
              <a:t> Het kind vraagt niet om hulp, vertrouwt alleen op zichzelf</a:t>
            </a:r>
          </a:p>
          <a:p>
            <a:pPr fontAlgn="base">
              <a:buFont typeface="Arial" panose="020B0604020202020204" pitchFamily="34" charset="0"/>
              <a:buChar char="•"/>
            </a:pPr>
            <a:r>
              <a:rPr lang="nl-NL" dirty="0">
                <a:latin typeface="Open Sans"/>
              </a:rPr>
              <a:t> Het kind heeft snel het gevoel dat iedereen tegen hem is, het lijkt een ‘boos kind</a:t>
            </a:r>
          </a:p>
          <a:p>
            <a:pPr fontAlgn="base">
              <a:buFont typeface="Arial" panose="020B0604020202020204" pitchFamily="34" charset="0"/>
              <a:buChar char="•"/>
            </a:pPr>
            <a:r>
              <a:rPr lang="nl-NL" dirty="0">
                <a:latin typeface="Open Sans"/>
              </a:rPr>
              <a:t>‘Dit kind is óf erg op zichzelf, </a:t>
            </a:r>
            <a:r>
              <a:rPr lang="nl-NL" dirty="0" err="1">
                <a:latin typeface="Open Sans"/>
              </a:rPr>
              <a:t>òf</a:t>
            </a:r>
            <a:r>
              <a:rPr lang="nl-NL" dirty="0">
                <a:latin typeface="Open Sans"/>
              </a:rPr>
              <a:t> het gaat met iedereen mee die hem iets belooft</a:t>
            </a:r>
          </a:p>
          <a:p>
            <a:pPr fontAlgn="base">
              <a:buFont typeface="Arial" panose="020B0604020202020204" pitchFamily="34" charset="0"/>
              <a:buChar char="•"/>
            </a:pPr>
            <a:r>
              <a:rPr lang="nl-NL" dirty="0">
                <a:latin typeface="Open Sans"/>
              </a:rPr>
              <a:t> Vanaf een jaar of 8 zie je veel liegen en manipuleren</a:t>
            </a:r>
          </a:p>
        </p:txBody>
      </p:sp>
    </p:spTree>
    <p:extLst>
      <p:ext uri="{BB962C8B-B14F-4D97-AF65-F5344CB8AC3E}">
        <p14:creationId xmlns:p14="http://schemas.microsoft.com/office/powerpoint/2010/main" val="1898509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hoek 1">
            <a:extLst>
              <a:ext uri="{FF2B5EF4-FFF2-40B4-BE49-F238E27FC236}">
                <a16:creationId xmlns:a16="http://schemas.microsoft.com/office/drawing/2014/main" id="{E30B4530-D984-4E29-8B80-927B7560C960}"/>
              </a:ext>
            </a:extLst>
          </p:cNvPr>
          <p:cNvSpPr/>
          <p:nvPr/>
        </p:nvSpPr>
        <p:spPr>
          <a:xfrm>
            <a:off x="2745263" y="1106730"/>
            <a:ext cx="6176691" cy="923330"/>
          </a:xfrm>
          <a:prstGeom prst="rect">
            <a:avLst/>
          </a:prstGeom>
          <a:noFill/>
        </p:spPr>
        <p:txBody>
          <a:bodyPr wrap="none" lIns="91440" tIns="45720" rIns="91440" bIns="45720">
            <a:spAutoFit/>
          </a:bodyPr>
          <a:lstStyle/>
          <a:p>
            <a:pPr algn="ctr"/>
            <a:r>
              <a:rPr lang="nl-NL" sz="5400" b="0" cap="none" spc="0" dirty="0">
                <a:ln w="0"/>
                <a:solidFill>
                  <a:schemeClr val="accent1"/>
                </a:solidFill>
                <a:effectLst>
                  <a:outerShdw blurRad="38100" dist="25400" dir="5400000" algn="ctr" rotWithShape="0">
                    <a:srgbClr val="6E747A">
                      <a:alpha val="43000"/>
                    </a:srgbClr>
                  </a:outerShdw>
                </a:effectLst>
              </a:rPr>
              <a:t>Wat kan je doen?</a:t>
            </a:r>
          </a:p>
        </p:txBody>
      </p:sp>
      <p:sp>
        <p:nvSpPr>
          <p:cNvPr id="3" name="Tekstvak 2">
            <a:extLst>
              <a:ext uri="{FF2B5EF4-FFF2-40B4-BE49-F238E27FC236}">
                <a16:creationId xmlns:a16="http://schemas.microsoft.com/office/drawing/2014/main" id="{EAACE9C4-8D5F-47CE-A829-8811C035B818}"/>
              </a:ext>
            </a:extLst>
          </p:cNvPr>
          <p:cNvSpPr txBox="1"/>
          <p:nvPr/>
        </p:nvSpPr>
        <p:spPr>
          <a:xfrm>
            <a:off x="1288111" y="2846567"/>
            <a:ext cx="10104048" cy="3139321"/>
          </a:xfrm>
          <a:prstGeom prst="rect">
            <a:avLst/>
          </a:prstGeom>
          <a:noFill/>
        </p:spPr>
        <p:txBody>
          <a:bodyPr wrap="none" rtlCol="0">
            <a:spAutoFit/>
          </a:bodyPr>
          <a:lstStyle/>
          <a:p>
            <a:pPr marL="285750" indent="-285750">
              <a:buFont typeface="Wingdings" panose="05000000000000000000" pitchFamily="2" charset="2"/>
              <a:buChar char="Ø"/>
            </a:pPr>
            <a:r>
              <a:rPr lang="nl-NL" dirty="0"/>
              <a:t>Zorg voor een veilig plekje in de klas. Achterin kunnen kinderen alles overzien</a:t>
            </a:r>
          </a:p>
          <a:p>
            <a:pPr marL="285750" indent="-285750">
              <a:buFont typeface="Wingdings" panose="05000000000000000000" pitchFamily="2" charset="2"/>
              <a:buChar char="Ø"/>
            </a:pPr>
            <a:r>
              <a:rPr lang="nl-NL" dirty="0"/>
              <a:t>Benoem veel, zodat het kind voelt dat je hem niet vergeet</a:t>
            </a:r>
          </a:p>
          <a:p>
            <a:pPr marL="285750" indent="-285750">
              <a:buFont typeface="Wingdings" panose="05000000000000000000" pitchFamily="2" charset="2"/>
              <a:buChar char="Ø"/>
            </a:pPr>
            <a:r>
              <a:rPr lang="nl-NL" dirty="0"/>
              <a:t>Deze kinderen kunnen niet overweg met straf of beloning. Ze kijken alleen naar</a:t>
            </a:r>
          </a:p>
          <a:p>
            <a:r>
              <a:rPr lang="nl-NL" dirty="0"/>
              <a:t>     jouw emotie en reageren daar op. </a:t>
            </a:r>
          </a:p>
          <a:p>
            <a:pPr marL="285750" indent="-285750">
              <a:buFont typeface="Wingdings" panose="05000000000000000000" pitchFamily="2" charset="2"/>
              <a:buChar char="Ø"/>
            </a:pPr>
            <a:r>
              <a:rPr lang="nl-NL" dirty="0"/>
              <a:t>Als je straft: doe het kort en duidelijk zonder emotie. Doe geen beroep op hun gevoel,</a:t>
            </a:r>
          </a:p>
          <a:p>
            <a:pPr marL="285750" indent="-285750">
              <a:buFont typeface="Wingdings" panose="05000000000000000000" pitchFamily="2" charset="2"/>
              <a:buChar char="Ø"/>
            </a:pPr>
            <a:r>
              <a:rPr lang="nl-NL" dirty="0"/>
              <a:t>Dat heeft geen zin.</a:t>
            </a:r>
          </a:p>
          <a:p>
            <a:pPr marL="285750" indent="-285750">
              <a:buFont typeface="Wingdings" panose="05000000000000000000" pitchFamily="2" charset="2"/>
              <a:buChar char="Ø"/>
            </a:pPr>
            <a:r>
              <a:rPr lang="nl-NL" dirty="0"/>
              <a:t>Deze kinderen lijken niet van hun fouten te leren. Waarschuwen heeft weinig zin.</a:t>
            </a:r>
          </a:p>
          <a:p>
            <a:pPr marL="285750" indent="-285750">
              <a:buFont typeface="Wingdings" panose="05000000000000000000" pitchFamily="2" charset="2"/>
              <a:buChar char="Ø"/>
            </a:pPr>
            <a:r>
              <a:rPr lang="nl-NL" dirty="0"/>
              <a:t>Bespreek alleen gedrag als je ziet dat het kind rustig is</a:t>
            </a:r>
          </a:p>
          <a:p>
            <a:pPr marL="285750" indent="-285750">
              <a:buFont typeface="Wingdings" panose="05000000000000000000" pitchFamily="2" charset="2"/>
              <a:buChar char="Ø"/>
            </a:pPr>
            <a:r>
              <a:rPr lang="nl-NL" dirty="0"/>
              <a:t>Wees expliciet over jouw eigen gevoelens: ik ben nu in de war omdat…., zodat het</a:t>
            </a:r>
          </a:p>
          <a:p>
            <a:r>
              <a:rPr lang="nl-NL" dirty="0"/>
              <a:t>     kind niet denkt hij alles heeft veroorzaakt.</a:t>
            </a:r>
          </a:p>
          <a:p>
            <a:endParaRPr lang="nl-NL" dirty="0"/>
          </a:p>
        </p:txBody>
      </p:sp>
    </p:spTree>
    <p:extLst>
      <p:ext uri="{BB962C8B-B14F-4D97-AF65-F5344CB8AC3E}">
        <p14:creationId xmlns:p14="http://schemas.microsoft.com/office/powerpoint/2010/main" val="3961940542"/>
      </p:ext>
    </p:extLst>
  </p:cSld>
  <p:clrMapOvr>
    <a:masterClrMapping/>
  </p:clrMapOvr>
</p:sld>
</file>

<file path=ppt/theme/theme1.xml><?xml version="1.0" encoding="utf-8"?>
<a:theme xmlns:a="http://schemas.openxmlformats.org/drawingml/2006/main" name="Condensspoor">
  <a:themeElements>
    <a:clrScheme name="Condensspoor">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Condensspoor">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ndensspoor">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otalTime>8</TotalTime>
  <Words>710</Words>
  <Application>Microsoft Office PowerPoint</Application>
  <PresentationFormat>Breedbeeld</PresentationFormat>
  <Paragraphs>71</Paragraphs>
  <Slides>9</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9</vt:i4>
      </vt:variant>
    </vt:vector>
  </HeadingPairs>
  <TitlesOfParts>
    <vt:vector size="15" baseType="lpstr">
      <vt:lpstr>Arial</vt:lpstr>
      <vt:lpstr>Century Gothic</vt:lpstr>
      <vt:lpstr>FrutigerLTPro-Light</vt:lpstr>
      <vt:lpstr>Open Sans</vt:lpstr>
      <vt:lpstr>Wingdings</vt:lpstr>
      <vt:lpstr>Condensspoor</vt:lpstr>
      <vt:lpstr>Kinderen met trauma’s</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Kinderen met trauma’s</dc:title>
  <dc:creator>Laura Beeftink</dc:creator>
  <cp:lastModifiedBy>Laura Beeftink</cp:lastModifiedBy>
  <cp:revision>2</cp:revision>
  <dcterms:created xsi:type="dcterms:W3CDTF">2021-04-04T16:01:03Z</dcterms:created>
  <dcterms:modified xsi:type="dcterms:W3CDTF">2021-04-04T16:09:07Z</dcterms:modified>
</cp:coreProperties>
</file>